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9" r:id="rId3"/>
    <p:sldId id="300" r:id="rId4"/>
    <p:sldId id="301" r:id="rId5"/>
    <p:sldId id="302" r:id="rId6"/>
    <p:sldId id="303" r:id="rId7"/>
    <p:sldId id="304" r:id="rId8"/>
    <p:sldId id="305" r:id="rId9"/>
    <p:sldId id="307" r:id="rId10"/>
    <p:sldId id="306" r:id="rId11"/>
    <p:sldId id="308" r:id="rId12"/>
    <p:sldId id="30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69D3"/>
    <a:srgbClr val="FEB9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980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947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055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899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148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03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38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376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743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55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56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F96A2-6035-462C-AC93-4E66138682F0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683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6860" y="480266"/>
            <a:ext cx="9144000" cy="953863"/>
          </a:xfrm>
        </p:spPr>
        <p:txBody>
          <a:bodyPr/>
          <a:lstStyle/>
          <a:p>
            <a:r>
              <a:rPr lang="en-US" dirty="0" smtClean="0"/>
              <a:t>Critical Section Protection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007" y="1513832"/>
            <a:ext cx="3660227" cy="4880303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74642">
            <a:off x="7610586" y="1616183"/>
            <a:ext cx="2851674" cy="5039710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33148">
            <a:off x="641928" y="3232651"/>
            <a:ext cx="3515566" cy="2640581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5590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-22955"/>
            <a:ext cx="10515600" cy="1325563"/>
          </a:xfrm>
        </p:spPr>
        <p:txBody>
          <a:bodyPr/>
          <a:lstStyle/>
          <a:p>
            <a:r>
              <a:rPr lang="en-US" dirty="0" smtClean="0"/>
              <a:t>How ‘bout this?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920217"/>
            <a:ext cx="4522470" cy="4449051"/>
          </a:xfrm>
        </p:spPr>
        <p:txBody>
          <a:bodyPr>
            <a:normAutofit/>
          </a:bodyPr>
          <a:lstStyle/>
          <a:p>
            <a:r>
              <a:rPr lang="en-US" dirty="0" smtClean="0"/>
              <a:t>Only allow one thread in the critical section at a </a:t>
            </a:r>
            <a:r>
              <a:rPr lang="en-US" dirty="0" smtClean="0"/>
              <a:t>time</a:t>
            </a:r>
            <a:endParaRPr lang="en-US" dirty="0" smtClean="0"/>
          </a:p>
          <a:p>
            <a:r>
              <a:rPr lang="en-US" dirty="0" smtClean="0"/>
              <a:t>Did this work?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Where is the race condition now?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2262" y="370592"/>
            <a:ext cx="4498658" cy="6144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07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-22955"/>
            <a:ext cx="10515600" cy="1325563"/>
          </a:xfrm>
        </p:spPr>
        <p:txBody>
          <a:bodyPr/>
          <a:lstStyle/>
          <a:p>
            <a:r>
              <a:rPr lang="en-US" dirty="0" smtClean="0"/>
              <a:t>Is there any software solution?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57155"/>
            <a:ext cx="4522470" cy="4449051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987" y="2997582"/>
            <a:ext cx="10641813" cy="2825148"/>
          </a:xfrm>
          <a:prstGeom prst="rect">
            <a:avLst/>
          </a:prstGeom>
        </p:spPr>
      </p:pic>
      <p:sp>
        <p:nvSpPr>
          <p:cNvPr id="7" name="Content Placeholder 5"/>
          <p:cNvSpPr txBox="1">
            <a:spLocks/>
          </p:cNvSpPr>
          <p:nvPr/>
        </p:nvSpPr>
        <p:spPr>
          <a:xfrm>
            <a:off x="1174531" y="1479371"/>
            <a:ext cx="4522470" cy="134144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Peterson’s Algorithm</a:t>
            </a:r>
          </a:p>
          <a:p>
            <a:r>
              <a:rPr lang="en-US" dirty="0" smtClean="0"/>
              <a:t>This may be effective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Is it efficient? Why or why not?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3018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-22955"/>
            <a:ext cx="10515600" cy="1325563"/>
          </a:xfrm>
        </p:spPr>
        <p:txBody>
          <a:bodyPr/>
          <a:lstStyle/>
          <a:p>
            <a:r>
              <a:rPr lang="en-US" dirty="0" smtClean="0"/>
              <a:t>Test and set hardware instruction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499803"/>
            <a:ext cx="7685690" cy="4449051"/>
          </a:xfrm>
        </p:spPr>
        <p:txBody>
          <a:bodyPr>
            <a:normAutofit/>
          </a:bodyPr>
          <a:lstStyle/>
          <a:p>
            <a:r>
              <a:rPr lang="en-US" dirty="0" smtClean="0"/>
              <a:t>Atomic assembly instruction which:</a:t>
            </a:r>
          </a:p>
          <a:p>
            <a:pPr lvl="1"/>
            <a:r>
              <a:rPr lang="en-US" dirty="0" smtClean="0"/>
              <a:t>Sets a memory location to ‘1’</a:t>
            </a:r>
          </a:p>
          <a:p>
            <a:pPr lvl="1"/>
            <a:r>
              <a:rPr lang="en-US" dirty="0" smtClean="0"/>
              <a:t>Returns the previous value of the memory location</a:t>
            </a:r>
          </a:p>
          <a:p>
            <a:r>
              <a:rPr lang="en-US" dirty="0" smtClean="0"/>
              <a:t>This can be used to create a spinlock.  </a:t>
            </a:r>
            <a:r>
              <a:rPr lang="en-US" dirty="0" smtClean="0">
                <a:solidFill>
                  <a:srgbClr val="FF0000"/>
                </a:solidFill>
              </a:rPr>
              <a:t>How?</a:t>
            </a:r>
          </a:p>
          <a:p>
            <a:r>
              <a:rPr lang="en-US" dirty="0" smtClean="0"/>
              <a:t>Why is this called a spinlock?</a:t>
            </a:r>
          </a:p>
          <a:p>
            <a:r>
              <a:rPr lang="en-US" dirty="0" smtClean="0"/>
              <a:t>Can you think of a more efficient way to wait?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9851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race condition?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57155"/>
            <a:ext cx="10340340" cy="4449051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The result of software execution is dependent upon order of execution</a:t>
            </a:r>
          </a:p>
          <a:p>
            <a:pPr lvl="1"/>
            <a:r>
              <a:rPr lang="en-US" sz="3200" dirty="0" smtClean="0"/>
              <a:t>Requires a shared resource, (generally shared memory)</a:t>
            </a:r>
          </a:p>
          <a:p>
            <a:pPr lvl="1"/>
            <a:r>
              <a:rPr lang="en-US" sz="3200" dirty="0" smtClean="0"/>
              <a:t>Requires at least two “concurrent” lines of execution (i.e. processes or threads)</a:t>
            </a:r>
          </a:p>
          <a:p>
            <a:pPr lvl="2"/>
            <a:r>
              <a:rPr lang="en-US" sz="2800" dirty="0" smtClean="0"/>
              <a:t>One might even be an ISR</a:t>
            </a:r>
          </a:p>
          <a:p>
            <a:pPr lvl="1"/>
            <a:r>
              <a:rPr lang="en-US" sz="3200" dirty="0" smtClean="0"/>
              <a:t>Each process or thread accesses the shared resource</a:t>
            </a:r>
          </a:p>
          <a:p>
            <a:pPr lvl="1"/>
            <a:r>
              <a:rPr lang="en-US" sz="3200" dirty="0" smtClean="0"/>
              <a:t>The order in which the concurrent operations occur change the result of logic</a:t>
            </a:r>
          </a:p>
        </p:txBody>
      </p:sp>
    </p:spTree>
    <p:extLst>
      <p:ext uri="{BB962C8B-B14F-4D97-AF65-F5344CB8AC3E}">
        <p14:creationId xmlns:p14="http://schemas.microsoft.com/office/powerpoint/2010/main" val="421552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model a bank ATM (correct order)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6807" y="3454001"/>
            <a:ext cx="2438400" cy="2438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040" y="1927860"/>
            <a:ext cx="2438400" cy="243840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6900" y="4171950"/>
            <a:ext cx="2438400" cy="2438400"/>
          </a:xfrm>
          <a:prstGeom prst="rect">
            <a:avLst/>
          </a:prstGeom>
        </p:spPr>
      </p:pic>
      <p:cxnSp>
        <p:nvCxnSpPr>
          <p:cNvPr id="16" name="Straight Arrow Connector 15"/>
          <p:cNvCxnSpPr/>
          <p:nvPr/>
        </p:nvCxnSpPr>
        <p:spPr>
          <a:xfrm flipH="1">
            <a:off x="3520440" y="3669031"/>
            <a:ext cx="1874520" cy="1610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910590" y="4607242"/>
            <a:ext cx="2781300" cy="1805940"/>
          </a:xfrm>
          <a:prstGeom prst="roundRect">
            <a:avLst/>
          </a:prstGeom>
          <a:solidFill>
            <a:schemeClr val="accent1">
              <a:alpha val="56000"/>
            </a:schemeClr>
          </a:solidFill>
          <a:ln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float </a:t>
            </a:r>
            <a:r>
              <a:rPr lang="en-US" dirty="0" err="1" smtClean="0">
                <a:solidFill>
                  <a:schemeClr val="tx1"/>
                </a:solidFill>
              </a:rPr>
              <a:t>bal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</a:rPr>
              <a:t>fetchBalance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dirty="0" err="1">
                <a:solidFill>
                  <a:schemeClr val="tx1"/>
                </a:solidFill>
              </a:rPr>
              <a:t>b</a:t>
            </a:r>
            <a:r>
              <a:rPr lang="en-US" dirty="0" err="1" smtClean="0">
                <a:solidFill>
                  <a:schemeClr val="tx1"/>
                </a:solidFill>
              </a:rPr>
              <a:t>al</a:t>
            </a:r>
            <a:r>
              <a:rPr lang="en-US" dirty="0" smtClean="0">
                <a:solidFill>
                  <a:schemeClr val="tx1"/>
                </a:solidFill>
              </a:rPr>
              <a:t> -= 100;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dispenceCash</a:t>
            </a:r>
            <a:r>
              <a:rPr lang="en-US" dirty="0" smtClean="0">
                <a:solidFill>
                  <a:schemeClr val="tx1"/>
                </a:solidFill>
              </a:rPr>
              <a:t>(100);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setBalance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bal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9144000" y="1863090"/>
            <a:ext cx="2781300" cy="1805940"/>
          </a:xfrm>
          <a:prstGeom prst="roundRect">
            <a:avLst/>
          </a:prstGeom>
          <a:solidFill>
            <a:schemeClr val="accent1">
              <a:alpha val="56000"/>
            </a:schemeClr>
          </a:solidFill>
          <a:ln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float </a:t>
            </a:r>
            <a:r>
              <a:rPr lang="en-US" dirty="0" err="1" smtClean="0">
                <a:solidFill>
                  <a:schemeClr val="tx1"/>
                </a:solidFill>
              </a:rPr>
              <a:t>bal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</a:rPr>
              <a:t>fetchBalance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dirty="0" err="1">
                <a:solidFill>
                  <a:schemeClr val="tx1"/>
                </a:solidFill>
              </a:rPr>
              <a:t>b</a:t>
            </a:r>
            <a:r>
              <a:rPr lang="en-US" dirty="0" err="1" smtClean="0">
                <a:solidFill>
                  <a:schemeClr val="tx1"/>
                </a:solidFill>
              </a:rPr>
              <a:t>al</a:t>
            </a:r>
            <a:r>
              <a:rPr lang="en-US" dirty="0" smtClean="0">
                <a:solidFill>
                  <a:schemeClr val="tx1"/>
                </a:solidFill>
              </a:rPr>
              <a:t> -= 100;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dispenceCash</a:t>
            </a:r>
            <a:r>
              <a:rPr lang="en-US" dirty="0" smtClean="0">
                <a:solidFill>
                  <a:schemeClr val="tx1"/>
                </a:solidFill>
              </a:rPr>
              <a:t>(100);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setBalance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bal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3322319" y="4071102"/>
            <a:ext cx="1571625" cy="5695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7303770" y="5676900"/>
            <a:ext cx="2183130" cy="1943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7418070" y="4964429"/>
            <a:ext cx="2103120" cy="5429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ight Arrow 30"/>
          <p:cNvSpPr/>
          <p:nvPr/>
        </p:nvSpPr>
        <p:spPr>
          <a:xfrm rot="5400000">
            <a:off x="-1303020" y="3348990"/>
            <a:ext cx="3600450" cy="5067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4046148" y="3386612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$1000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3902252" y="3927873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$900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8048442" y="4794883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$900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7915470" y="5437107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$800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3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model a bank ATM (incorrect order)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670" y="2024062"/>
            <a:ext cx="2438400" cy="2438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040" y="1927860"/>
            <a:ext cx="2438400" cy="243840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3277" y="2024062"/>
            <a:ext cx="2438400" cy="2438400"/>
          </a:xfrm>
          <a:prstGeom prst="rect">
            <a:avLst/>
          </a:prstGeom>
        </p:spPr>
      </p:pic>
      <p:cxnSp>
        <p:nvCxnSpPr>
          <p:cNvPr id="16" name="Straight Arrow Connector 15"/>
          <p:cNvCxnSpPr/>
          <p:nvPr/>
        </p:nvCxnSpPr>
        <p:spPr>
          <a:xfrm flipH="1">
            <a:off x="3280410" y="2729031"/>
            <a:ext cx="1699260" cy="1403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910590" y="4607242"/>
            <a:ext cx="2781300" cy="1805940"/>
          </a:xfrm>
          <a:prstGeom prst="roundRect">
            <a:avLst/>
          </a:prstGeom>
          <a:solidFill>
            <a:schemeClr val="accent1">
              <a:alpha val="56000"/>
            </a:schemeClr>
          </a:solidFill>
          <a:ln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float </a:t>
            </a:r>
            <a:r>
              <a:rPr lang="en-US" dirty="0" err="1" smtClean="0">
                <a:solidFill>
                  <a:schemeClr val="tx1"/>
                </a:solidFill>
              </a:rPr>
              <a:t>bal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</a:rPr>
              <a:t>fetchBalance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dirty="0" err="1">
                <a:solidFill>
                  <a:schemeClr val="tx1"/>
                </a:solidFill>
              </a:rPr>
              <a:t>b</a:t>
            </a:r>
            <a:r>
              <a:rPr lang="en-US" dirty="0" err="1" smtClean="0">
                <a:solidFill>
                  <a:schemeClr val="tx1"/>
                </a:solidFill>
              </a:rPr>
              <a:t>al</a:t>
            </a:r>
            <a:r>
              <a:rPr lang="en-US" dirty="0" smtClean="0">
                <a:solidFill>
                  <a:schemeClr val="tx1"/>
                </a:solidFill>
              </a:rPr>
              <a:t> -= 100;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dispenceCash</a:t>
            </a:r>
            <a:r>
              <a:rPr lang="en-US" dirty="0" smtClean="0">
                <a:solidFill>
                  <a:schemeClr val="tx1"/>
                </a:solidFill>
              </a:rPr>
              <a:t>(100);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setBalance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bal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9241827" y="4607242"/>
            <a:ext cx="2781300" cy="1805940"/>
          </a:xfrm>
          <a:prstGeom prst="roundRect">
            <a:avLst/>
          </a:prstGeom>
          <a:solidFill>
            <a:schemeClr val="accent1">
              <a:alpha val="56000"/>
            </a:schemeClr>
          </a:solidFill>
          <a:ln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float </a:t>
            </a:r>
            <a:r>
              <a:rPr lang="en-US" dirty="0" err="1" smtClean="0">
                <a:solidFill>
                  <a:schemeClr val="tx1"/>
                </a:solidFill>
              </a:rPr>
              <a:t>bal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</a:rPr>
              <a:t>fetchBalance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dirty="0" err="1">
                <a:solidFill>
                  <a:schemeClr val="tx1"/>
                </a:solidFill>
              </a:rPr>
              <a:t>b</a:t>
            </a:r>
            <a:r>
              <a:rPr lang="en-US" dirty="0" err="1" smtClean="0">
                <a:solidFill>
                  <a:schemeClr val="tx1"/>
                </a:solidFill>
              </a:rPr>
              <a:t>al</a:t>
            </a:r>
            <a:r>
              <a:rPr lang="en-US" dirty="0" smtClean="0">
                <a:solidFill>
                  <a:schemeClr val="tx1"/>
                </a:solidFill>
              </a:rPr>
              <a:t> -= 100;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dispenceCash</a:t>
            </a:r>
            <a:r>
              <a:rPr lang="en-US" dirty="0" smtClean="0">
                <a:solidFill>
                  <a:schemeClr val="tx1"/>
                </a:solidFill>
              </a:rPr>
              <a:t>(100);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setBalance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bal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3339465" y="3223498"/>
            <a:ext cx="1571625" cy="5695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7223143" y="3572350"/>
            <a:ext cx="2275187" cy="29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7309485" y="2734627"/>
            <a:ext cx="2103120" cy="5429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ight Arrow 30"/>
          <p:cNvSpPr/>
          <p:nvPr/>
        </p:nvSpPr>
        <p:spPr>
          <a:xfrm rot="5400000">
            <a:off x="-1303020" y="3348990"/>
            <a:ext cx="3600450" cy="5067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3822646" y="2429887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$1000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3881155" y="3134856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$900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7889679" y="3319522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$900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889679" y="2566629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$1000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93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model a bank ATM (incorrect order)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670" y="2024062"/>
            <a:ext cx="2438400" cy="2438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040" y="1927860"/>
            <a:ext cx="2438400" cy="243840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3277" y="2024062"/>
            <a:ext cx="2438400" cy="2438400"/>
          </a:xfrm>
          <a:prstGeom prst="rect">
            <a:avLst/>
          </a:prstGeom>
        </p:spPr>
      </p:pic>
      <p:cxnSp>
        <p:nvCxnSpPr>
          <p:cNvPr id="16" name="Straight Arrow Connector 15"/>
          <p:cNvCxnSpPr/>
          <p:nvPr/>
        </p:nvCxnSpPr>
        <p:spPr>
          <a:xfrm flipH="1">
            <a:off x="3280410" y="2729031"/>
            <a:ext cx="1699260" cy="1403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910590" y="4607242"/>
            <a:ext cx="2781300" cy="1805940"/>
          </a:xfrm>
          <a:prstGeom prst="roundRect">
            <a:avLst/>
          </a:prstGeom>
          <a:solidFill>
            <a:schemeClr val="accent1">
              <a:alpha val="56000"/>
            </a:schemeClr>
          </a:solidFill>
          <a:ln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float </a:t>
            </a:r>
            <a:r>
              <a:rPr lang="en-US" dirty="0" err="1" smtClean="0">
                <a:solidFill>
                  <a:schemeClr val="tx1"/>
                </a:solidFill>
              </a:rPr>
              <a:t>bal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</a:rPr>
              <a:t>fetchBalance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dirty="0" err="1">
                <a:solidFill>
                  <a:schemeClr val="tx1"/>
                </a:solidFill>
              </a:rPr>
              <a:t>b</a:t>
            </a:r>
            <a:r>
              <a:rPr lang="en-US" dirty="0" err="1" smtClean="0">
                <a:solidFill>
                  <a:schemeClr val="tx1"/>
                </a:solidFill>
              </a:rPr>
              <a:t>al</a:t>
            </a:r>
            <a:r>
              <a:rPr lang="en-US" dirty="0" smtClean="0">
                <a:solidFill>
                  <a:schemeClr val="tx1"/>
                </a:solidFill>
              </a:rPr>
              <a:t> -= 100;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dispenceCash</a:t>
            </a:r>
            <a:r>
              <a:rPr lang="en-US" dirty="0" smtClean="0">
                <a:solidFill>
                  <a:schemeClr val="tx1"/>
                </a:solidFill>
              </a:rPr>
              <a:t>(100);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setBalance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bal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9241827" y="4607242"/>
            <a:ext cx="2781300" cy="1805940"/>
          </a:xfrm>
          <a:prstGeom prst="roundRect">
            <a:avLst/>
          </a:prstGeom>
          <a:solidFill>
            <a:schemeClr val="accent1">
              <a:alpha val="56000"/>
            </a:schemeClr>
          </a:solidFill>
          <a:ln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float </a:t>
            </a:r>
            <a:r>
              <a:rPr lang="en-US" dirty="0" err="1" smtClean="0">
                <a:solidFill>
                  <a:schemeClr val="tx1"/>
                </a:solidFill>
              </a:rPr>
              <a:t>bal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</a:rPr>
              <a:t>fetchBalance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dirty="0" err="1">
                <a:solidFill>
                  <a:schemeClr val="tx1"/>
                </a:solidFill>
              </a:rPr>
              <a:t>b</a:t>
            </a:r>
            <a:r>
              <a:rPr lang="en-US" dirty="0" err="1" smtClean="0">
                <a:solidFill>
                  <a:schemeClr val="tx1"/>
                </a:solidFill>
              </a:rPr>
              <a:t>al</a:t>
            </a:r>
            <a:r>
              <a:rPr lang="en-US" dirty="0" smtClean="0">
                <a:solidFill>
                  <a:schemeClr val="tx1"/>
                </a:solidFill>
              </a:rPr>
              <a:t> -= 100;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dispenceCash</a:t>
            </a:r>
            <a:r>
              <a:rPr lang="en-US" dirty="0" smtClean="0">
                <a:solidFill>
                  <a:schemeClr val="tx1"/>
                </a:solidFill>
              </a:rPr>
              <a:t>(100);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setBalance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bal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3339465" y="3223498"/>
            <a:ext cx="1571625" cy="5695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7223143" y="3572350"/>
            <a:ext cx="2275187" cy="29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7309485" y="2734627"/>
            <a:ext cx="2103120" cy="5429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ight Arrow 30"/>
          <p:cNvSpPr/>
          <p:nvPr/>
        </p:nvSpPr>
        <p:spPr>
          <a:xfrm rot="5400000">
            <a:off x="-1303020" y="3348990"/>
            <a:ext cx="3600450" cy="5067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3822646" y="2429887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$1000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3881155" y="3134856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$900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7889679" y="3319522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$900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889679" y="2566629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$1000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81379">
            <a:off x="1846501" y="1672567"/>
            <a:ext cx="8704737" cy="366324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 rot="20385664">
            <a:off x="3920488" y="2304143"/>
            <a:ext cx="5117106" cy="2308324"/>
          </a:xfrm>
          <a:prstGeom prst="rect">
            <a:avLst/>
          </a:prstGeom>
          <a:noFill/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7200" dirty="0" smtClean="0">
                <a:solidFill>
                  <a:srgbClr val="FF0000"/>
                </a:solidFill>
              </a:rPr>
              <a:t>WOOT!</a:t>
            </a:r>
          </a:p>
          <a:p>
            <a:r>
              <a:rPr lang="en-US" sz="7200" dirty="0" smtClean="0">
                <a:solidFill>
                  <a:srgbClr val="FF0000"/>
                </a:solidFill>
              </a:rPr>
              <a:t>FREE MONEY</a:t>
            </a:r>
            <a:endParaRPr lang="en-US" sz="7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30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makes race conditions so nasty?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57155"/>
            <a:ext cx="10340340" cy="4449051"/>
          </a:xfrm>
        </p:spPr>
        <p:txBody>
          <a:bodyPr>
            <a:normAutofit/>
          </a:bodyPr>
          <a:lstStyle/>
          <a:p>
            <a:r>
              <a:rPr lang="en-US" dirty="0" smtClean="0"/>
              <a:t>Was our code “buggy” or flawed?</a:t>
            </a:r>
          </a:p>
          <a:p>
            <a:r>
              <a:rPr lang="en-US" dirty="0" smtClean="0"/>
              <a:t>What was the difference between the correct execution and the incorrect execution?</a:t>
            </a:r>
          </a:p>
          <a:p>
            <a:r>
              <a:rPr lang="en-US" dirty="0" smtClean="0"/>
              <a:t>Clearly there are ATMs that don’t give away money, so what do we do to deal with this?</a:t>
            </a:r>
          </a:p>
          <a:p>
            <a:r>
              <a:rPr lang="en-US" dirty="0" smtClean="0"/>
              <a:t>What about adding some checks to the software to “fix” it?</a:t>
            </a:r>
          </a:p>
        </p:txBody>
      </p:sp>
    </p:spTree>
    <p:extLst>
      <p:ext uri="{BB962C8B-B14F-4D97-AF65-F5344CB8AC3E}">
        <p14:creationId xmlns:p14="http://schemas.microsoft.com/office/powerpoint/2010/main" val="388374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-22955"/>
            <a:ext cx="10515600" cy="1325563"/>
          </a:xfrm>
        </p:spPr>
        <p:txBody>
          <a:bodyPr/>
          <a:lstStyle/>
          <a:p>
            <a:r>
              <a:rPr lang="en-US" dirty="0" smtClean="0"/>
              <a:t>Are there race conditions in this code?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57155"/>
            <a:ext cx="4522470" cy="4449051"/>
          </a:xfrm>
        </p:spPr>
        <p:txBody>
          <a:bodyPr>
            <a:normAutofit/>
          </a:bodyPr>
          <a:lstStyle/>
          <a:p>
            <a:r>
              <a:rPr lang="en-US" dirty="0" smtClean="0"/>
              <a:t>Does this code have logic flaws?</a:t>
            </a:r>
          </a:p>
          <a:p>
            <a:r>
              <a:rPr lang="en-US" dirty="0" smtClean="0"/>
              <a:t>When we run it, what are the results?  Why?</a:t>
            </a:r>
          </a:p>
          <a:p>
            <a:r>
              <a:rPr lang="en-US" dirty="0" smtClean="0"/>
              <a:t>What if the sleeps were gone – remember the </a:t>
            </a:r>
            <a:r>
              <a:rPr lang="en-US" dirty="0" err="1" smtClean="0"/>
              <a:t>asm</a:t>
            </a:r>
            <a:r>
              <a:rPr lang="en-US" dirty="0" smtClean="0"/>
              <a:t> code?</a:t>
            </a:r>
          </a:p>
          <a:p>
            <a:r>
              <a:rPr lang="en-US" dirty="0" smtClean="0"/>
              <a:t>Can you see some </a:t>
            </a:r>
            <a:r>
              <a:rPr lang="en-US" dirty="0" smtClean="0">
                <a:solidFill>
                  <a:srgbClr val="FF0000"/>
                </a:solidFill>
              </a:rPr>
              <a:t>sections</a:t>
            </a:r>
            <a:r>
              <a:rPr lang="en-US" dirty="0" smtClean="0"/>
              <a:t> of code where it is </a:t>
            </a:r>
            <a:r>
              <a:rPr lang="en-US" dirty="0" smtClean="0">
                <a:solidFill>
                  <a:srgbClr val="FF0000"/>
                </a:solidFill>
              </a:rPr>
              <a:t>critical</a:t>
            </a:r>
            <a:r>
              <a:rPr lang="en-US" dirty="0" smtClean="0"/>
              <a:t> to run </a:t>
            </a:r>
            <a:r>
              <a:rPr lang="en-US" dirty="0" smtClean="0">
                <a:solidFill>
                  <a:srgbClr val="FF0000"/>
                </a:solidFill>
              </a:rPr>
              <a:t>atomically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0790" y="931534"/>
            <a:ext cx="4838700" cy="5818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01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-22955"/>
            <a:ext cx="10515600" cy="1325563"/>
          </a:xfrm>
        </p:spPr>
        <p:txBody>
          <a:bodyPr/>
          <a:lstStyle/>
          <a:p>
            <a:r>
              <a:rPr lang="en-US" dirty="0" smtClean="0"/>
              <a:t>Are there race conditions in this code?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57155"/>
            <a:ext cx="4522470" cy="4449051"/>
          </a:xfrm>
        </p:spPr>
        <p:txBody>
          <a:bodyPr>
            <a:normAutofit/>
          </a:bodyPr>
          <a:lstStyle/>
          <a:p>
            <a:r>
              <a:rPr lang="en-US" dirty="0" smtClean="0"/>
              <a:t>Does this code have logic flaws?</a:t>
            </a:r>
          </a:p>
          <a:p>
            <a:r>
              <a:rPr lang="en-US" dirty="0" smtClean="0"/>
              <a:t>When we run it, what are the results?  Why?</a:t>
            </a:r>
          </a:p>
          <a:p>
            <a:r>
              <a:rPr lang="en-US" dirty="0" smtClean="0"/>
              <a:t>What if the sleeps were gone – remember the </a:t>
            </a:r>
            <a:r>
              <a:rPr lang="en-US" dirty="0" err="1" smtClean="0"/>
              <a:t>asm</a:t>
            </a:r>
            <a:r>
              <a:rPr lang="en-US" dirty="0" smtClean="0"/>
              <a:t> code?</a:t>
            </a:r>
          </a:p>
          <a:p>
            <a:r>
              <a:rPr lang="en-US" dirty="0" smtClean="0"/>
              <a:t>Can you see some </a:t>
            </a:r>
            <a:r>
              <a:rPr lang="en-US" dirty="0" smtClean="0">
                <a:solidFill>
                  <a:srgbClr val="FF0000"/>
                </a:solidFill>
              </a:rPr>
              <a:t>sections</a:t>
            </a:r>
            <a:r>
              <a:rPr lang="en-US" dirty="0" smtClean="0"/>
              <a:t> of code where it is </a:t>
            </a:r>
            <a:r>
              <a:rPr lang="en-US" dirty="0" smtClean="0">
                <a:solidFill>
                  <a:srgbClr val="FF0000"/>
                </a:solidFill>
              </a:rPr>
              <a:t>critical</a:t>
            </a:r>
            <a:r>
              <a:rPr lang="en-US" dirty="0" smtClean="0"/>
              <a:t> to run </a:t>
            </a:r>
            <a:r>
              <a:rPr lang="en-US" dirty="0" smtClean="0">
                <a:solidFill>
                  <a:srgbClr val="FF0000"/>
                </a:solidFill>
              </a:rPr>
              <a:t>atomically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0790" y="931534"/>
            <a:ext cx="4838700" cy="5818076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6617970" y="2754630"/>
            <a:ext cx="2331720" cy="514350"/>
          </a:xfrm>
          <a:prstGeom prst="roundRect">
            <a:avLst/>
          </a:prstGeom>
          <a:solidFill>
            <a:srgbClr val="FF000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6617970" y="4324350"/>
            <a:ext cx="2331720" cy="514350"/>
          </a:xfrm>
          <a:prstGeom prst="roundRect">
            <a:avLst/>
          </a:prstGeom>
          <a:solidFill>
            <a:srgbClr val="FF000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endCxn id="3" idx="1"/>
          </p:cNvCxnSpPr>
          <p:nvPr/>
        </p:nvCxnSpPr>
        <p:spPr>
          <a:xfrm flipV="1">
            <a:off x="5189220" y="3011805"/>
            <a:ext cx="1428750" cy="232600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7" idx="1"/>
          </p:cNvCxnSpPr>
          <p:nvPr/>
        </p:nvCxnSpPr>
        <p:spPr>
          <a:xfrm flipV="1">
            <a:off x="5189220" y="4581525"/>
            <a:ext cx="1428750" cy="75628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016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sections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57155"/>
            <a:ext cx="10340340" cy="4449051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b="1" dirty="0">
                <a:solidFill>
                  <a:srgbClr val="FF0000"/>
                </a:solidFill>
              </a:rPr>
              <a:t>Critical Section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is a code segment that accesses shared variables and has to be executed as an atomic action.</a:t>
            </a:r>
            <a:endParaRPr lang="en-US" dirty="0" smtClean="0"/>
          </a:p>
          <a:p>
            <a:r>
              <a:rPr lang="en-US" dirty="0" smtClean="0"/>
              <a:t>Atomic means executed as a single unit.  </a:t>
            </a:r>
          </a:p>
          <a:p>
            <a:pPr lvl="1"/>
            <a:r>
              <a:rPr lang="en-US" dirty="0" smtClean="0"/>
              <a:t>Once started it must complete before any other line of execution can enter</a:t>
            </a:r>
          </a:p>
          <a:p>
            <a:pPr lvl="1"/>
            <a:r>
              <a:rPr lang="en-US" dirty="0" smtClean="0"/>
              <a:t>Makes may lines of code, (which produce many instructions), as if they were a single instruction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0617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4431</TotalTime>
  <Words>547</Words>
  <Application>Microsoft Office PowerPoint</Application>
  <PresentationFormat>Widescreen</PresentationFormat>
  <Paragraphs>87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Critical Section Protection</vt:lpstr>
      <vt:lpstr>What is a race condition?</vt:lpstr>
      <vt:lpstr>Let’s model a bank ATM (correct order)</vt:lpstr>
      <vt:lpstr>Let’s model a bank ATM (incorrect order)</vt:lpstr>
      <vt:lpstr>Let’s model a bank ATM (incorrect order)</vt:lpstr>
      <vt:lpstr>What makes race conditions so nasty?</vt:lpstr>
      <vt:lpstr>Are there race conditions in this code?</vt:lpstr>
      <vt:lpstr>Are there race conditions in this code?</vt:lpstr>
      <vt:lpstr>Critical sections</vt:lpstr>
      <vt:lpstr>How ‘bout this?</vt:lpstr>
      <vt:lpstr>Is there any software solution?</vt:lpstr>
      <vt:lpstr>Test and set hardware instruction</vt:lpstr>
    </vt:vector>
  </TitlesOfParts>
  <Company>USU Research Foundation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Polymorphism</dc:title>
  <dc:creator>Nate Jensen</dc:creator>
  <cp:lastModifiedBy>Nate Jensen</cp:lastModifiedBy>
  <cp:revision>88</cp:revision>
  <dcterms:created xsi:type="dcterms:W3CDTF">2018-03-23T01:21:11Z</dcterms:created>
  <dcterms:modified xsi:type="dcterms:W3CDTF">2018-05-30T05:02:48Z</dcterms:modified>
</cp:coreProperties>
</file>